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59" r:id="rId5"/>
    <p:sldId id="263" r:id="rId6"/>
    <p:sldId id="261" r:id="rId7"/>
    <p:sldId id="264" r:id="rId8"/>
    <p:sldId id="265" r:id="rId9"/>
    <p:sldId id="266" r:id="rId10"/>
    <p:sldId id="267" r:id="rId11"/>
    <p:sldId id="268" r:id="rId12"/>
  </p:sldIdLst>
  <p:sldSz cx="14630400" cy="8229600"/>
  <p:notesSz cx="8229600" cy="14630400"/>
  <p:embeddedFontLst>
    <p:embeddedFont>
      <p:font typeface="Heebo Light" pitchFamily="2" charset="-79"/>
      <p:regular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23770-3096-4706-90BD-20A41B80C40D}" v="1" dt="2025-06-28T09:23:13.8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1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4B25B-9F3C-A56E-3A8B-9AEE687F4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C3197-FC12-EED5-BF87-AA7677D3C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AAB9DF-8B7B-7BAE-7129-91AFF6985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403AB-B9F7-03D8-523F-387C0BF3D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8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EBDA2-ED5C-C27A-454D-8FDE8F48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1F837-A858-ABC3-B9CA-255700DAF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B215C-5B4A-9ECC-2A3A-2CA723926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2416-82DF-AEB3-3FE3-2C8ACA53BB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5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5AD9-68FC-CF97-FDAE-351C2FA1A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27A8F-ACEC-C5DF-D894-A65A6EC4CD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1143F9-220A-1AF3-F345-79EB4C672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C25C2-B0D5-1AAC-6C7B-FEC11326FA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9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2329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Vehicle Insurance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4686"/>
            <a:ext cx="7556421" cy="4199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 Web-Based Modernization of Automobile Insurance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Problem statement: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Imagine you are working for an insurance company that wants to modernize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its operations by developing a comprehensive Insurance Management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System for automobiles. The goal is to create a web-based application that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allows users to manage policies, claims, and customer information efficiently.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2414" y="77033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Presented by: Sourabh Vishwakarma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01410" y="45599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2043" y="50911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270040" y="5676900"/>
            <a:ext cx="323957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4941-B077-596A-A79C-AB45D3E3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62C764B-5228-4188-25AF-18B33DA14EB1}"/>
              </a:ext>
            </a:extLst>
          </p:cNvPr>
          <p:cNvSpPr/>
          <p:nvPr/>
        </p:nvSpPr>
        <p:spPr>
          <a:xfrm>
            <a:off x="392346" y="596808"/>
            <a:ext cx="12764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4800" dirty="0">
                <a:solidFill>
                  <a:schemeClr val="bg1">
                    <a:lumMod val="95000"/>
                  </a:schemeClr>
                </a:solidFill>
              </a:rPr>
              <a:t>🚀 Future Enhancements</a:t>
            </a:r>
            <a:endParaRPr lang="en-IN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132CF860-7EDA-80B4-DF09-77D47EBBC7C4}"/>
              </a:ext>
            </a:extLst>
          </p:cNvPr>
          <p:cNvSpPr/>
          <p:nvPr/>
        </p:nvSpPr>
        <p:spPr>
          <a:xfrm>
            <a:off x="392347" y="1650380"/>
            <a:ext cx="13451884" cy="6188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FE5D128-E603-709F-02D5-30EEAED58361}"/>
              </a:ext>
            </a:extLst>
          </p:cNvPr>
          <p:cNvSpPr/>
          <p:nvPr/>
        </p:nvSpPr>
        <p:spPr>
          <a:xfrm>
            <a:off x="7599521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173C64F-ED77-96D5-4B86-CB68ECD6B288}"/>
              </a:ext>
            </a:extLst>
          </p:cNvPr>
          <p:cNvSpPr/>
          <p:nvPr/>
        </p:nvSpPr>
        <p:spPr>
          <a:xfrm>
            <a:off x="7599521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E654882E-A44A-F167-EFF1-7073E5C44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0" y="2459684"/>
            <a:ext cx="695094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🔐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Enable JWT Login &amp; Registration APIs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Implement secure authentication and role-based access control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⚙️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Integrate CI/CD Pipeline using GitHub Actions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Automate build, test, and deployment workflows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📦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Containerize with Docker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Package backend and frontend for scalable deployment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🧑‍💼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Add Admin Dashboards &amp; Frontend Integration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Expand UI with role-specific views and functionalities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📊 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Advanced Reporting Module with Charts</a:t>
            </a:r>
            <a:br>
              <a:rPr lang="en-I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Visualize key metrics like policy counts, claim ratios, and premium totals</a:t>
            </a:r>
          </a:p>
        </p:txBody>
      </p:sp>
    </p:spTree>
    <p:extLst>
      <p:ext uri="{BB962C8B-B14F-4D97-AF65-F5344CB8AC3E}">
        <p14:creationId xmlns:p14="http://schemas.microsoft.com/office/powerpoint/2010/main" val="184006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958BD-F9C0-B8AB-D964-A574D191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26230C8-0A28-640F-8099-5A0FDF6F9C41}"/>
              </a:ext>
            </a:extLst>
          </p:cNvPr>
          <p:cNvSpPr/>
          <p:nvPr/>
        </p:nvSpPr>
        <p:spPr>
          <a:xfrm>
            <a:off x="559615" y="3257524"/>
            <a:ext cx="12764333" cy="3294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</a:rPr>
              <a:t>Thank you </a:t>
            </a:r>
            <a:endParaRPr lang="en-IN" sz="7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A4FEDED-5FA9-1AD5-9ACB-9C7505D51602}"/>
              </a:ext>
            </a:extLst>
          </p:cNvPr>
          <p:cNvSpPr/>
          <p:nvPr/>
        </p:nvSpPr>
        <p:spPr>
          <a:xfrm>
            <a:off x="392347" y="1650380"/>
            <a:ext cx="13451884" cy="6188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F76D1A9A-8415-FAEE-7C10-D8877B648DB9}"/>
              </a:ext>
            </a:extLst>
          </p:cNvPr>
          <p:cNvSpPr/>
          <p:nvPr/>
        </p:nvSpPr>
        <p:spPr>
          <a:xfrm>
            <a:off x="7599521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981B0A8-ADF6-FB29-9AB1-EC780718B1F6}"/>
              </a:ext>
            </a:extLst>
          </p:cNvPr>
          <p:cNvSpPr/>
          <p:nvPr/>
        </p:nvSpPr>
        <p:spPr>
          <a:xfrm>
            <a:off x="7599521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751D273-9B5A-0399-983E-E0660F805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46" y="7177667"/>
            <a:ext cx="1419550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-   https://github.com/plasma84/AutomobileInsuranceSystem.git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vsourabh251@gmail.com</a:t>
            </a:r>
          </a:p>
          <a:p>
            <a:pPr algn="ctr"/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0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313" y="503515"/>
            <a:ext cx="7862173" cy="1144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Project Objective: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110496" y="1225038"/>
            <a:ext cx="8262043" cy="2111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To design and develop a secure, efficient, and user-friendly web-based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application that automates and streamlines </a:t>
            </a:r>
            <a:r>
              <a:rPr lang="en-US" b="1" dirty="0" err="1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theend</a:t>
            </a:r>
            <a:r>
              <a:rPr lang="en-US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-to-end process of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b="1" dirty="0">
                <a:solidFill>
                  <a:srgbClr val="DCD7E5"/>
                </a:solidFill>
                <a:ea typeface="Montserrat" pitchFamily="34" charset="-122"/>
                <a:cs typeface="Montserrat" pitchFamily="34" charset="-120"/>
              </a:rPr>
              <a:t>vehicle insurance management.</a:t>
            </a:r>
          </a:p>
          <a:p>
            <a:pPr>
              <a:lnSpc>
                <a:spcPts val="2250"/>
              </a:lnSpc>
            </a:pPr>
            <a:r>
              <a:rPr lang="en-US" b="1" dirty="0">
                <a:solidFill>
                  <a:schemeClr val="bg1"/>
                </a:solidFill>
              </a:rPr>
              <a:t>This includes enabling users to submit policy proposals, receive quotes,  make premium</a:t>
            </a:r>
          </a:p>
          <a:p>
            <a:pPr>
              <a:lnSpc>
                <a:spcPts val="2250"/>
              </a:lnSpc>
            </a:pPr>
            <a:r>
              <a:rPr lang="en-US" b="1" dirty="0">
                <a:solidFill>
                  <a:schemeClr val="bg1"/>
                </a:solidFill>
              </a:rPr>
              <a:t>payments, download policy documents, and track their insurance status—while providing</a:t>
            </a:r>
          </a:p>
          <a:p>
            <a:pPr>
              <a:lnSpc>
                <a:spcPts val="2250"/>
              </a:lnSpc>
            </a:pPr>
            <a:r>
              <a:rPr lang="en-US" b="1" dirty="0">
                <a:solidFill>
                  <a:schemeClr val="bg1"/>
                </a:solidFill>
              </a:rPr>
              <a:t>insurance officers with tools to review, approve, and  manage proposals, documents, </a:t>
            </a:r>
          </a:p>
          <a:p>
            <a:pPr>
              <a:lnSpc>
                <a:spcPts val="2250"/>
              </a:lnSpc>
            </a:pPr>
            <a:r>
              <a:rPr lang="en-US" b="1" dirty="0">
                <a:solidFill>
                  <a:schemeClr val="bg1"/>
                </a:solidFill>
              </a:rPr>
              <a:t>and policies—all within a secure, scalable, and responsive digital environment.</a:t>
            </a:r>
            <a:endParaRPr lang="en-US" b="1" dirty="0">
              <a:solidFill>
                <a:schemeClr val="bg1"/>
              </a:solidFill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93550" y="2501622"/>
            <a:ext cx="7495937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27313" y="3604260"/>
            <a:ext cx="7656433" cy="450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dirty="0">
                <a:solidFill>
                  <a:schemeClr val="bg1"/>
                </a:solidFill>
              </a:rPr>
              <a:t>Develop a RESTful backend system to manage vehicle insurance operations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Implement modular, layered architecture using Java Spring Boot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Build a responsive frontend interface using Angular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Ensure secure user access with JWT-based authentication and role-based control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Use MySQL for efficient and scalable data storage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Provide interactive API documentation and testing via Swagger UI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Enable policy proposal, quote generation, premium payment, and policy tracking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Design system to support future enhancements like claim processing and cloud deployment</a:t>
            </a:r>
          </a:p>
          <a:p>
            <a:pPr marL="0" indent="0" algn="l">
              <a:lnSpc>
                <a:spcPts val="2250"/>
              </a:lnSpc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6768227" y="3986808"/>
            <a:ext cx="7221260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042904" y="5076111"/>
            <a:ext cx="33187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/>
              <a:t>=</a:t>
            </a:r>
          </a:p>
        </p:txBody>
      </p:sp>
      <p:sp>
        <p:nvSpPr>
          <p:cNvPr id="12" name="Text 9"/>
          <p:cNvSpPr/>
          <p:nvPr/>
        </p:nvSpPr>
        <p:spPr>
          <a:xfrm>
            <a:off x="7042904" y="5471993"/>
            <a:ext cx="6946583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317581" y="6561296"/>
            <a:ext cx="3585448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317581" y="6957179"/>
            <a:ext cx="6671905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8270" y="527804"/>
            <a:ext cx="6734294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700"/>
              </a:lnSpc>
            </a:pPr>
            <a:r>
              <a:rPr lang="en-IN" sz="4000" dirty="0">
                <a:solidFill>
                  <a:schemeClr val="bg1"/>
                </a:solidFill>
              </a:rPr>
              <a:t>Technology Stack</a:t>
            </a:r>
            <a:endParaRPr lang="en-US" sz="3750" dirty="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6357818" y="1615083"/>
            <a:ext cx="7793080" cy="621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Programming Language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Java 17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Backend Framework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Spring Boot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ORM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Spring Data JPA (Hibernate)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Database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MySQL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Build Tool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Maven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Authentication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JSON Web Token (JWT)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API Testing &amp; Documentation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Swagger UI, Postman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</a:rPr>
              <a:t>Frontend Framework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: Angular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6357818" y="203001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357818" y="3235166"/>
            <a:ext cx="320409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57818" y="3650099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357818" y="4855250"/>
            <a:ext cx="2399586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57818" y="5270182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357818" y="6475333"/>
            <a:ext cx="2782491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357818" y="6890266"/>
            <a:ext cx="7401163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0A3E47-2E0B-7699-DC95-712C77EE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6158268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568404"/>
            <a:ext cx="8515231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Key Actors and Their Interactions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543" y="1731169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System Actors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3543" y="2260759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User:</a:t>
            </a: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The policyholder or applicant.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543" y="2663666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Insurance Officer:</a:t>
            </a: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Manages proposals and policies.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543" y="3066574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System:</a:t>
            </a: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Handles authentication and automated notifications.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4994" y="1731169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User Use Cases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74994" y="2260759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Register &amp; Login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4994" y="2663666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Submit Proposal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4994" y="3066574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Make Premium Payment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4994" y="3469481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Track Policy Status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574994" y="3872389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Download Policy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3543" y="471451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Officer Use Cases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23543" y="5244108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Login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3543" y="5647015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Review Proposals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3543" y="6049923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Request Additional Info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3543" y="6452830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Approve/Reject Proposal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3543" y="6855738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Generate Quote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3543" y="7258645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Activate Policy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574994" y="471451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System Use Cases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574994" y="5244108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Secure JWT-based authentication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74994" y="5647015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Automated email notifications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74994" y="6049923"/>
            <a:ext cx="633948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Data validation and integrity checks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0" y="1"/>
            <a:ext cx="6066233" cy="822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backend/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├── 📄 pom.xml                           # Maven configuration file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├── 📄 mvnw.cmd                          # Maven wrapper script (Windows)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├── 📁 .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mvn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/                             # Maven wrapper configuration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└── wrapper/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    └── maven-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wrapper.properties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├── 📁 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src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/                              # Source code directory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├── 📁 main/                         # Main application code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├── 📁 java/                     # Java source files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└── com/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vehicleinsurance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/    # Base package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📄 VehicleInsuranceApplication.java  # Main Spring Boot class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config/           # Configuration classes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SwaggerConfig.java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controller/       # REST API controllers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AuthController.java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ClaimController.java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PolicyController.java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dto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/              # Data Transfer Objects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ClaimDto.java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LoginDto.java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PolicyProposalDto.java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UserRegistrationDto.java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entity/           # JPA Entity classes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Claim.java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ClaimStatus.java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CoverageType.java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Policy.java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PolicyStatus.java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Role.java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User.java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VehicleType.java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repository/       # JPA Repository interfaces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ClaimRepository.java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PolicyRepository.java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UserRepository.java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├── 📁 security/         # Security configuration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AuthEntryPointJwt.java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AuthTokenFilter.java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JwtUtils.java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├── UserDetailsServiceImpl.java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   └── WebSecurityConfig.java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└── 📁 service/          # Business logic services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    ├── ClaimService.java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    ├── PolicyService.java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    ├── PremiumCalculationService.java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           └── UserService.java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└── 📁 resources/                # Application resources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       └── 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application.properties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# Spring Boot configuration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└── 📁 test/                         # Test source files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    └── java/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           └── com/</a:t>
            </a:r>
            <a:r>
              <a:rPr lang="en-US" sz="750" dirty="0" err="1">
                <a:solidFill>
                  <a:schemeClr val="bg1">
                    <a:lumMod val="95000"/>
                  </a:schemeClr>
                </a:solidFill>
              </a:rPr>
              <a:t>vehicleinsurance</a:t>
            </a:r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/    # Test classes mirror structure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│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└── 📁 target/                           # Build output directory (generated)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├── 📄 vehicle-insurance-backend-1.0.0.jar  # Executable JAR file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├── 📁 classes/                      # Compiled Java classes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├── 📁 generated-sources/            # Generated source files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├── 📁 maven-archiver/              # Maven build metadata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├── 📁 maven-status/                # Maven compilation status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    └── 📁 test-classes/                # Compiled test classes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750" dirty="0">
                <a:solidFill>
                  <a:schemeClr val="bg1">
                    <a:lumMod val="95000"/>
                  </a:schemeClr>
                </a:solidFill>
              </a:rPr>
              <a:t> </a:t>
            </a:r>
            <a:endParaRPr lang="en-IN" sz="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 1"/>
          <p:cNvSpPr/>
          <p:nvPr/>
        </p:nvSpPr>
        <p:spPr>
          <a:xfrm>
            <a:off x="2351159" y="3203481"/>
            <a:ext cx="2175120" cy="190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Backend </a:t>
            </a:r>
          </a:p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Folder </a:t>
            </a:r>
          </a:p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Structure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6066234" y="2283976"/>
            <a:ext cx="798433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6066234" y="5767268"/>
            <a:ext cx="798433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6066234" y="7508915"/>
            <a:ext cx="7984331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0DEEE55-0C4E-F581-5206-B6BD65F1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43" y="1"/>
            <a:ext cx="5484257" cy="82295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1F1029-7659-9C29-44BC-A09D86844FC5}"/>
              </a:ext>
            </a:extLst>
          </p:cNvPr>
          <p:cNvSpPr txBox="1"/>
          <p:nvPr/>
        </p:nvSpPr>
        <p:spPr>
          <a:xfrm>
            <a:off x="6066235" y="3241552"/>
            <a:ext cx="2932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    System </a:t>
            </a:r>
          </a:p>
          <a:p>
            <a:r>
              <a:rPr lang="en-IN" sz="4000" b="1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endParaRPr lang="en-IN" sz="4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80642"/>
            <a:ext cx="7082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ea typeface="Montserrat" pitchFamily="34" charset="-122"/>
                <a:cs typeface="Montserrat" pitchFamily="34" charset="-120"/>
              </a:rPr>
              <a:t>Core Functional Modules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33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Authentication: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Secure login for users and officers via JWT.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Proposal Management: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Create, update, and track insurance proposals.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Quote Generation: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Dynamic premium calculation based on vehicle details and add-ons.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5336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Document Handling: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Upload and download PDF policy documents easily.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Policy Lifecycle: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Track status changes and automate expiry reminders.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Email Notifications:</a:t>
            </a:r>
            <a:r>
              <a:rPr lang="en-US" sz="1750" dirty="0">
                <a:solidFill>
                  <a:srgbClr val="DCD7E5"/>
                </a:solidFill>
                <a:ea typeface="Heebo Light" pitchFamily="34" charset="-122"/>
                <a:cs typeface="Heebo Light" pitchFamily="34" charset="-120"/>
              </a:rPr>
              <a:t> Automated alerts for quotes, payments, and policy expiry.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346" y="596808"/>
            <a:ext cx="12764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IN" sz="4800" dirty="0">
                <a:solidFill>
                  <a:schemeClr val="bg1"/>
                </a:solidFill>
              </a:rPr>
              <a:t>Authentication &amp; Authorization (Planned)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392347" y="1650380"/>
            <a:ext cx="13451884" cy="6188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✅ 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Open APIs currently enabled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for demo and testing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  <a:latin typeface="Heebo Light" pitchFamily="34" charset="0"/>
              <a:cs typeface="Heebo Light" pitchFamily="34" charset="-12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AD1BB8-AF26-FC4E-9147-5ABC852F2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0" y="1905684"/>
            <a:ext cx="818204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JWT-based login/signup structure implemented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👥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Role-Based Access Control (RBAC)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planned with the following roles: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CUSTOMER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– Can submit proposals, make payments, track policies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EMPLOYEE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– Can review proposals, approve/reject, request documents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ADMIN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– Full access to manage users, policies, and roles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🛡️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Access control hooks in place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 using Spring Security annotations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@PreAuthorize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@Secured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</a:rPr>
              <a:t>🚀 Easily extendable to secure all endpoints when moved to production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3274" y="635437"/>
            <a:ext cx="8557452" cy="6757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6000" b="1" dirty="0">
                <a:solidFill>
                  <a:schemeClr val="bg1"/>
                </a:solidFill>
              </a:rPr>
              <a:t>Testing &amp; Documentation</a:t>
            </a:r>
          </a:p>
          <a:p>
            <a:endParaRPr lang="en-IN" sz="6000" b="1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🧪 </a:t>
            </a:r>
            <a:r>
              <a:rPr lang="en-IN" b="1" dirty="0">
                <a:solidFill>
                  <a:schemeClr val="bg1"/>
                </a:solidFill>
              </a:rPr>
              <a:t>Unit &amp; Integration Testing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Frameworks used: </a:t>
            </a:r>
            <a:r>
              <a:rPr lang="en-IN" b="1" dirty="0">
                <a:solidFill>
                  <a:schemeClr val="bg1"/>
                </a:solidFill>
              </a:rPr>
              <a:t>JUnit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b="1" dirty="0">
                <a:solidFill>
                  <a:schemeClr val="bg1"/>
                </a:solidFill>
              </a:rPr>
              <a:t>Spring Boot Test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Focused on </a:t>
            </a:r>
            <a:r>
              <a:rPr lang="en-IN" b="1" dirty="0">
                <a:solidFill>
                  <a:schemeClr val="bg1"/>
                </a:solidFill>
              </a:rPr>
              <a:t>service</a:t>
            </a:r>
            <a:r>
              <a:rPr lang="en-IN" dirty="0">
                <a:solidFill>
                  <a:schemeClr val="bg1"/>
                </a:solidFill>
              </a:rPr>
              <a:t> and </a:t>
            </a:r>
            <a:r>
              <a:rPr lang="en-IN" b="1" dirty="0">
                <a:solidFill>
                  <a:schemeClr val="bg1"/>
                </a:solidFill>
              </a:rPr>
              <a:t>controller</a:t>
            </a:r>
            <a:r>
              <a:rPr lang="en-IN" dirty="0">
                <a:solidFill>
                  <a:schemeClr val="bg1"/>
                </a:solidFill>
              </a:rPr>
              <a:t> layers for business logic and API flow validation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📘 </a:t>
            </a:r>
            <a:r>
              <a:rPr lang="en-IN" b="1" dirty="0">
                <a:solidFill>
                  <a:schemeClr val="bg1"/>
                </a:solidFill>
              </a:rPr>
              <a:t>API Testing &amp; Documentation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b="1" dirty="0">
                <a:solidFill>
                  <a:schemeClr val="bg1"/>
                </a:solidFill>
              </a:rPr>
              <a:t>Swagger UI</a:t>
            </a:r>
            <a:r>
              <a:rPr lang="en-IN" dirty="0">
                <a:solidFill>
                  <a:schemeClr val="bg1"/>
                </a:solidFill>
              </a:rPr>
              <a:t> for live API documentation and testing</a:t>
            </a:r>
          </a:p>
          <a:p>
            <a:pPr lvl="1"/>
            <a:r>
              <a:rPr lang="en-IN" b="1" dirty="0">
                <a:solidFill>
                  <a:schemeClr val="bg1"/>
                </a:solidFill>
              </a:rPr>
              <a:t>Postman</a:t>
            </a:r>
            <a:r>
              <a:rPr lang="en-IN" dirty="0">
                <a:solidFill>
                  <a:schemeClr val="bg1"/>
                </a:solidFill>
              </a:rPr>
              <a:t> used for manual testing and collection sharing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🧾 </a:t>
            </a:r>
            <a:r>
              <a:rPr lang="en-IN" b="1" dirty="0">
                <a:solidFill>
                  <a:schemeClr val="bg1"/>
                </a:solidFill>
              </a:rPr>
              <a:t>Structured JSON Error Responses</a:t>
            </a:r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Custom global exception handling</a:t>
            </a:r>
          </a:p>
          <a:p>
            <a:pPr lvl="1"/>
            <a:r>
              <a:rPr lang="en-IN" dirty="0">
                <a:solidFill>
                  <a:schemeClr val="bg1"/>
                </a:solidFill>
              </a:rPr>
              <a:t>User-readable messages with HTTP status codes</a:t>
            </a:r>
          </a:p>
        </p:txBody>
      </p:sp>
      <p:sp>
        <p:nvSpPr>
          <p:cNvPr id="6" name="Text 3"/>
          <p:cNvSpPr/>
          <p:nvPr/>
        </p:nvSpPr>
        <p:spPr>
          <a:xfrm>
            <a:off x="1281589" y="2034421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1281589" y="3497580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281589" y="4960739"/>
            <a:ext cx="7197804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1281589" y="6120051"/>
            <a:ext cx="7197804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4607" y="6941344"/>
            <a:ext cx="7814786" cy="607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5490-9AA8-6C5A-669B-D02B176D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254957-B597-7505-C7DF-557AD9E56D5D}"/>
              </a:ext>
            </a:extLst>
          </p:cNvPr>
          <p:cNvSpPr/>
          <p:nvPr/>
        </p:nvSpPr>
        <p:spPr>
          <a:xfrm>
            <a:off x="392346" y="596808"/>
            <a:ext cx="12764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4800" b="1" dirty="0">
                <a:solidFill>
                  <a:schemeClr val="bg1"/>
                </a:solidFill>
              </a:rPr>
              <a:t>✅ Features Summary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0671CB9-995F-6027-A254-0BECA85F148D}"/>
              </a:ext>
            </a:extLst>
          </p:cNvPr>
          <p:cNvSpPr/>
          <p:nvPr/>
        </p:nvSpPr>
        <p:spPr>
          <a:xfrm>
            <a:off x="392347" y="1650380"/>
            <a:ext cx="13451884" cy="6188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69C1E9E-8644-8B08-401D-1AF95DEB5021}"/>
              </a:ext>
            </a:extLst>
          </p:cNvPr>
          <p:cNvSpPr/>
          <p:nvPr/>
        </p:nvSpPr>
        <p:spPr>
          <a:xfrm>
            <a:off x="7599521" y="43387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61B66DB-0970-6879-766F-320723A457D0}"/>
              </a:ext>
            </a:extLst>
          </p:cNvPr>
          <p:cNvSpPr/>
          <p:nvPr/>
        </p:nvSpPr>
        <p:spPr>
          <a:xfrm>
            <a:off x="7599521" y="514385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08B4F877-8D89-F096-4BC7-10BE3ECB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0" y="1767187"/>
            <a:ext cx="71224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RESTful APIs</a:t>
            </a:r>
            <a:r>
              <a:rPr lang="en-IN" dirty="0">
                <a:solidFill>
                  <a:schemeClr val="bg1"/>
                </a:solidFill>
              </a:rPr>
              <a:t> for seamless frontend-backend communication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Layered Architecture</a:t>
            </a:r>
            <a:r>
              <a:rPr lang="en-IN" dirty="0">
                <a:solidFill>
                  <a:schemeClr val="bg1"/>
                </a:solidFill>
              </a:rPr>
              <a:t> with clear separation of concerns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DTO-Based Design</a:t>
            </a:r>
            <a:r>
              <a:rPr lang="en-IN" dirty="0">
                <a:solidFill>
                  <a:schemeClr val="bg1"/>
                </a:solidFill>
              </a:rPr>
              <a:t> to ensure clean data exchange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Swagger UI Integration</a:t>
            </a:r>
            <a:r>
              <a:rPr lang="en-IN" dirty="0">
                <a:solidFill>
                  <a:schemeClr val="bg1"/>
                </a:solidFill>
              </a:rPr>
              <a:t> for interactive API documentation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Modular Codebase</a:t>
            </a:r>
            <a:r>
              <a:rPr lang="en-IN" dirty="0">
                <a:solidFill>
                  <a:schemeClr val="bg1"/>
                </a:solidFill>
              </a:rPr>
              <a:t> following best practices for scalability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Relational Database (MySQL)</a:t>
            </a:r>
            <a:r>
              <a:rPr lang="en-IN" dirty="0">
                <a:solidFill>
                  <a:schemeClr val="bg1"/>
                </a:solidFill>
              </a:rPr>
              <a:t> with proper entity relationships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✔️ </a:t>
            </a:r>
            <a:r>
              <a:rPr lang="en-IN" b="1" dirty="0">
                <a:solidFill>
                  <a:schemeClr val="bg1"/>
                </a:solidFill>
              </a:rPr>
              <a:t>Open for Testing</a:t>
            </a:r>
            <a:r>
              <a:rPr lang="en-IN" dirty="0">
                <a:solidFill>
                  <a:schemeClr val="bg1"/>
                </a:solidFill>
              </a:rPr>
              <a:t>, structured for future security upgrades (JWT, RBAC)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28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1314</Words>
  <Application>Microsoft Office PowerPoint</Application>
  <PresentationFormat>Custom</PresentationFormat>
  <Paragraphs>227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j319 Sourabh Vishwakarma</dc:creator>
  <cp:lastModifiedBy>j319 Sourabh Vishwakarma</cp:lastModifiedBy>
  <cp:revision>3</cp:revision>
  <dcterms:created xsi:type="dcterms:W3CDTF">2025-06-28T08:36:47Z</dcterms:created>
  <dcterms:modified xsi:type="dcterms:W3CDTF">2025-06-28T09:23:36Z</dcterms:modified>
</cp:coreProperties>
</file>